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atamaran"/>
      <p:regular r:id="rId24"/>
      <p:bold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Livvic"/>
      <p:regular r:id="rId38"/>
      <p:bold r:id="rId39"/>
      <p:italic r:id="rId40"/>
      <p:boldItalic r:id="rId41"/>
    </p:embeddedFont>
    <p:embeddedFont>
      <p:font typeface="Proxima Nova Semibold"/>
      <p:regular r:id="rId42"/>
      <p:bold r:id="rId43"/>
      <p:boldItalic r:id="rId44"/>
    </p:embeddedFont>
    <p:embeddedFont>
      <p:font typeface="Catamaran Light"/>
      <p:regular r:id="rId45"/>
      <p:bold r:id="rId46"/>
    </p:embeddedFont>
    <p:embeddedFont>
      <p:font typeface="Catamaran Black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vvic-italic.fntdata"/><Relationship Id="rId20" Type="http://schemas.openxmlformats.org/officeDocument/2006/relationships/slide" Target="slides/slide15.xml"/><Relationship Id="rId42" Type="http://schemas.openxmlformats.org/officeDocument/2006/relationships/font" Target="fonts/ProximaNovaSemibold-regular.fntdata"/><Relationship Id="rId41" Type="http://schemas.openxmlformats.org/officeDocument/2006/relationships/font" Target="fonts/Livvic-boldItalic.fntdata"/><Relationship Id="rId22" Type="http://schemas.openxmlformats.org/officeDocument/2006/relationships/slide" Target="slides/slide17.xml"/><Relationship Id="rId44" Type="http://schemas.openxmlformats.org/officeDocument/2006/relationships/font" Target="fonts/ProximaNovaSemi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ProximaNovaSemibold-bold.fntdata"/><Relationship Id="rId24" Type="http://schemas.openxmlformats.org/officeDocument/2006/relationships/font" Target="fonts/Catamaran-regular.fntdata"/><Relationship Id="rId46" Type="http://schemas.openxmlformats.org/officeDocument/2006/relationships/font" Target="fonts/CatamaranLight-bold.fntdata"/><Relationship Id="rId23" Type="http://schemas.openxmlformats.org/officeDocument/2006/relationships/slide" Target="slides/slide18.xml"/><Relationship Id="rId45" Type="http://schemas.openxmlformats.org/officeDocument/2006/relationships/font" Target="fonts/Catamaran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font" Target="fonts/Catamaran-bold.fntdata"/><Relationship Id="rId47" Type="http://schemas.openxmlformats.org/officeDocument/2006/relationships/font" Target="fonts/CatamaranBlack-bold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italic.fntdata"/><Relationship Id="rId17" Type="http://schemas.openxmlformats.org/officeDocument/2006/relationships/slide" Target="slides/slide12.xml"/><Relationship Id="rId39" Type="http://schemas.openxmlformats.org/officeDocument/2006/relationships/font" Target="fonts/Livvic-bold.fntdata"/><Relationship Id="rId16" Type="http://schemas.openxmlformats.org/officeDocument/2006/relationships/slide" Target="slides/slide11.xml"/><Relationship Id="rId38" Type="http://schemas.openxmlformats.org/officeDocument/2006/relationships/font" Target="fonts/Livv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6542e24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e6542e24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e9166b6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e9166b6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e96d7f54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e96d7f54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e96d7f5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e96d7f5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e6542e24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e6542e2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e96d7f54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e96d7f54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e96d7f54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e96d7f54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e6542e24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e6542e24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e13d9a7e_0_7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e13d9a7e_0_7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e13d9a7e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e13d9a7e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e48fb9ac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e48fb9ac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fe61bc2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fe61bc2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158d5a3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158d5a3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e6542e2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e6542e2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e6542e24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e6542e24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spreadsheets/d/1AC4uODQuCjYJdXQMbvCZCrb-XGS6ODy7/edit?usp=sharing&amp;ouid=115856861494110766051&amp;rtpof=true&amp;sd=true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AC4uODQuCjYJdXQMbvCZCrb-XGS6ODy7/edit?usp=sharing&amp;ouid=115856861494110766051&amp;rtpof=true&amp;sd=true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spreadsheets/d/1AC4uODQuCjYJdXQMbvCZCrb-XGS6ODy7/edit?usp=sharing&amp;ouid=115856861494110766051&amp;rtpof=true&amp;sd=true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ananya_adivi@outlook.com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 rot="5400000">
            <a:off x="-1481200" y="1481250"/>
            <a:ext cx="5163900" cy="220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 amt="83000"/>
          </a:blip>
          <a:srcRect b="514" l="0" r="0" t="514"/>
          <a:stretch/>
        </p:blipFill>
        <p:spPr>
          <a:xfrm flipH="1">
            <a:off x="2214590" y="0"/>
            <a:ext cx="69294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/>
          <p:nvPr/>
        </p:nvSpPr>
        <p:spPr>
          <a:xfrm rot="5400000">
            <a:off x="1400250" y="-225550"/>
            <a:ext cx="3626700" cy="5237100"/>
          </a:xfrm>
          <a:prstGeom prst="rect">
            <a:avLst/>
          </a:prstGeom>
          <a:solidFill>
            <a:srgbClr val="0C1A34">
              <a:alpha val="8734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1039575" y="3302750"/>
            <a:ext cx="24021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USER MANUAL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27" name="Google Shape;127;p24"/>
          <p:cNvSpPr txBox="1"/>
          <p:nvPr>
            <p:ph type="ctrTitle"/>
          </p:nvPr>
        </p:nvSpPr>
        <p:spPr>
          <a:xfrm>
            <a:off x="1039575" y="937375"/>
            <a:ext cx="4031700" cy="23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FACE MASK DETECTION SYSTEM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8" name="Google Shape;128;p24"/>
          <p:cNvSpPr/>
          <p:nvPr/>
        </p:nvSpPr>
        <p:spPr>
          <a:xfrm flipH="1" rot="-5400000">
            <a:off x="7224750" y="2287125"/>
            <a:ext cx="3617700" cy="221100"/>
          </a:xfrm>
          <a:prstGeom prst="rect">
            <a:avLst/>
          </a:prstGeom>
          <a:solidFill>
            <a:srgbClr val="0C1A34">
              <a:alpha val="8734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3212500" y="3614375"/>
            <a:ext cx="24021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Ananya Adivi</a:t>
            </a:r>
            <a:endParaRPr b="1" sz="21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/>
          <p:nvPr/>
        </p:nvSpPr>
        <p:spPr>
          <a:xfrm rot="5400000">
            <a:off x="3960225" y="-3960150"/>
            <a:ext cx="1221600" cy="91419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type="ctrTitle"/>
          </p:nvPr>
        </p:nvSpPr>
        <p:spPr>
          <a:xfrm>
            <a:off x="747075" y="239450"/>
            <a:ext cx="76479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DEMO - REAL TIME DETECTION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900" u="sng">
              <a:solidFill>
                <a:schemeClr val="lt1"/>
              </a:solidFill>
            </a:endParaRPr>
          </a:p>
        </p:txBody>
      </p:sp>
      <p:sp>
        <p:nvSpPr>
          <p:cNvPr id="217" name="Google Shape;217;p33"/>
          <p:cNvSpPr/>
          <p:nvPr/>
        </p:nvSpPr>
        <p:spPr>
          <a:xfrm rot="5400000">
            <a:off x="4429950" y="-3207300"/>
            <a:ext cx="284100" cy="9141900"/>
          </a:xfrm>
          <a:prstGeom prst="rect">
            <a:avLst/>
          </a:prstGeom>
          <a:solidFill>
            <a:srgbClr val="089AA0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25" y="1557225"/>
            <a:ext cx="7090940" cy="33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>
            <p:ph type="ctrTitle"/>
          </p:nvPr>
        </p:nvSpPr>
        <p:spPr>
          <a:xfrm>
            <a:off x="2128050" y="1157350"/>
            <a:ext cx="4996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WITHOUT MASK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 rot="5400000">
            <a:off x="3960225" y="-3960150"/>
            <a:ext cx="1221600" cy="91419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>
            <p:ph type="ctrTitle"/>
          </p:nvPr>
        </p:nvSpPr>
        <p:spPr>
          <a:xfrm>
            <a:off x="747075" y="239450"/>
            <a:ext cx="76479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DEMO - REAL TIME DETECTION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900" u="sng">
              <a:solidFill>
                <a:schemeClr val="lt1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 rot="5400000">
            <a:off x="4429950" y="-3207300"/>
            <a:ext cx="284100" cy="9141900"/>
          </a:xfrm>
          <a:prstGeom prst="rect">
            <a:avLst/>
          </a:prstGeom>
          <a:solidFill>
            <a:srgbClr val="089AA0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>
            <p:ph type="ctrTitle"/>
          </p:nvPr>
        </p:nvSpPr>
        <p:spPr>
          <a:xfrm>
            <a:off x="2128050" y="1157350"/>
            <a:ext cx="4996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WITH</a:t>
            </a:r>
            <a:r>
              <a:rPr lang="en" sz="1600">
                <a:solidFill>
                  <a:schemeClr val="lt1"/>
                </a:solidFill>
              </a:rPr>
              <a:t> MASK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lt1"/>
              </a:solidFill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975" y="1679950"/>
            <a:ext cx="6684961" cy="31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 rot="5400000">
            <a:off x="3960225" y="-3960150"/>
            <a:ext cx="1221600" cy="91419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 txBox="1"/>
          <p:nvPr>
            <p:ph type="ctrTitle"/>
          </p:nvPr>
        </p:nvSpPr>
        <p:spPr>
          <a:xfrm>
            <a:off x="747075" y="239450"/>
            <a:ext cx="76479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DEMO - DETECT MASK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900" u="sng">
              <a:solidFill>
                <a:schemeClr val="lt1"/>
              </a:solidFill>
            </a:endParaRPr>
          </a:p>
        </p:txBody>
      </p:sp>
      <p:sp>
        <p:nvSpPr>
          <p:cNvPr id="235" name="Google Shape;235;p35"/>
          <p:cNvSpPr/>
          <p:nvPr/>
        </p:nvSpPr>
        <p:spPr>
          <a:xfrm rot="5400000">
            <a:off x="4429950" y="-3207300"/>
            <a:ext cx="284100" cy="9141900"/>
          </a:xfrm>
          <a:prstGeom prst="rect">
            <a:avLst/>
          </a:prstGeom>
          <a:solidFill>
            <a:srgbClr val="089AA0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type="ctrTitle"/>
          </p:nvPr>
        </p:nvSpPr>
        <p:spPr>
          <a:xfrm>
            <a:off x="2128050" y="1157350"/>
            <a:ext cx="4996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USING AN IMAGE - WITHOUT MASK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lt1"/>
              </a:solidFill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600" y="2020175"/>
            <a:ext cx="3257575" cy="906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35"/>
          <p:cNvSpPr txBox="1"/>
          <p:nvPr>
            <p:ph type="ctrTitle"/>
          </p:nvPr>
        </p:nvSpPr>
        <p:spPr>
          <a:xfrm>
            <a:off x="6201538" y="1505700"/>
            <a:ext cx="21237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OUTPUT: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accent2"/>
              </a:solidFill>
            </a:endParaRPr>
          </a:p>
        </p:txBody>
      </p:sp>
      <p:sp>
        <p:nvSpPr>
          <p:cNvPr id="239" name="Google Shape;239;p35"/>
          <p:cNvSpPr txBox="1"/>
          <p:nvPr>
            <p:ph type="ctrTitle"/>
          </p:nvPr>
        </p:nvSpPr>
        <p:spPr>
          <a:xfrm>
            <a:off x="5859650" y="3551125"/>
            <a:ext cx="11400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IMAGE CHOSEN: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accent2"/>
              </a:solidFill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612300"/>
            <a:ext cx="5236447" cy="3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625" y="3106650"/>
            <a:ext cx="1839549" cy="183736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/>
          <p:nvPr/>
        </p:nvSpPr>
        <p:spPr>
          <a:xfrm rot="5400000">
            <a:off x="4040325" y="-4040250"/>
            <a:ext cx="1061400" cy="91419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 txBox="1"/>
          <p:nvPr>
            <p:ph type="ctrTitle"/>
          </p:nvPr>
        </p:nvSpPr>
        <p:spPr>
          <a:xfrm>
            <a:off x="747075" y="208066"/>
            <a:ext cx="76479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DEMO - DETECT MASK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900" u="sng">
              <a:solidFill>
                <a:schemeClr val="lt1"/>
              </a:solidFill>
            </a:endParaRPr>
          </a:p>
        </p:txBody>
      </p:sp>
      <p:sp>
        <p:nvSpPr>
          <p:cNvPr id="248" name="Google Shape;248;p36"/>
          <p:cNvSpPr/>
          <p:nvPr/>
        </p:nvSpPr>
        <p:spPr>
          <a:xfrm rot="5400000">
            <a:off x="4448550" y="-3386013"/>
            <a:ext cx="246900" cy="9141900"/>
          </a:xfrm>
          <a:prstGeom prst="rect">
            <a:avLst/>
          </a:prstGeom>
          <a:solidFill>
            <a:srgbClr val="089AA0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 txBox="1"/>
          <p:nvPr>
            <p:ph type="ctrTitle"/>
          </p:nvPr>
        </p:nvSpPr>
        <p:spPr>
          <a:xfrm>
            <a:off x="2073600" y="966663"/>
            <a:ext cx="4996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USING AN IMAGE - WITH MASK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lt1"/>
              </a:solidFill>
            </a:endParaRPr>
          </a:p>
        </p:txBody>
      </p:sp>
      <p:sp>
        <p:nvSpPr>
          <p:cNvPr id="250" name="Google Shape;250;p36"/>
          <p:cNvSpPr txBox="1"/>
          <p:nvPr>
            <p:ph type="ctrTitle"/>
          </p:nvPr>
        </p:nvSpPr>
        <p:spPr>
          <a:xfrm>
            <a:off x="4750797" y="1375213"/>
            <a:ext cx="1841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OUTPUT: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accent2"/>
              </a:solidFill>
            </a:endParaRPr>
          </a:p>
        </p:txBody>
      </p:sp>
      <p:sp>
        <p:nvSpPr>
          <p:cNvPr id="251" name="Google Shape;251;p36"/>
          <p:cNvSpPr txBox="1"/>
          <p:nvPr>
            <p:ph type="ctrTitle"/>
          </p:nvPr>
        </p:nvSpPr>
        <p:spPr>
          <a:xfrm>
            <a:off x="7436625" y="3094000"/>
            <a:ext cx="11400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IMAGE CHOSEN:</a:t>
            </a:r>
            <a:endParaRPr b="0" i="1" sz="2300" u="sng">
              <a:solidFill>
                <a:schemeClr val="accent2"/>
              </a:solidFill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" y="1682075"/>
            <a:ext cx="4550450" cy="278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975" y="1762690"/>
            <a:ext cx="2895650" cy="8790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126" y="3676987"/>
            <a:ext cx="1685000" cy="13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300" y="2725525"/>
            <a:ext cx="2318813" cy="136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/>
          <p:nvPr/>
        </p:nvSpPr>
        <p:spPr>
          <a:xfrm rot="5400000">
            <a:off x="3960225" y="-3960150"/>
            <a:ext cx="1221600" cy="91419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 txBox="1"/>
          <p:nvPr>
            <p:ph type="ctrTitle"/>
          </p:nvPr>
        </p:nvSpPr>
        <p:spPr>
          <a:xfrm>
            <a:off x="238875" y="221125"/>
            <a:ext cx="86643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06 </a:t>
            </a:r>
            <a:r>
              <a:rPr b="0" lang="en" sz="3900">
                <a:solidFill>
                  <a:schemeClr val="lt1"/>
                </a:solidFill>
              </a:rPr>
              <a:t>|</a:t>
            </a:r>
            <a:r>
              <a:rPr lang="en" sz="3900">
                <a:solidFill>
                  <a:schemeClr val="lt1"/>
                </a:solidFill>
              </a:rPr>
              <a:t> APP DEVELOPMENT TOOL-KIT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900" u="sng">
              <a:solidFill>
                <a:schemeClr val="lt1"/>
              </a:solidFill>
            </a:endParaRPr>
          </a:p>
        </p:txBody>
      </p:sp>
      <p:sp>
        <p:nvSpPr>
          <p:cNvPr id="262" name="Google Shape;262;p37"/>
          <p:cNvSpPr/>
          <p:nvPr/>
        </p:nvSpPr>
        <p:spPr>
          <a:xfrm rot="5400000">
            <a:off x="4429950" y="-3207300"/>
            <a:ext cx="284100" cy="9141900"/>
          </a:xfrm>
          <a:prstGeom prst="rect">
            <a:avLst/>
          </a:prstGeom>
          <a:solidFill>
            <a:srgbClr val="089AA0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 txBox="1"/>
          <p:nvPr/>
        </p:nvSpPr>
        <p:spPr>
          <a:xfrm>
            <a:off x="1050" y="4650900"/>
            <a:ext cx="47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https://docs.google.com/spreadsheets/d/1AC4uODQuCjYJdXQMbvCZCrb-XGS6ODy7/edit?usp=sharing&amp;ouid=115856861494110766051&amp;rtpof=true&amp;sd=true</a:t>
            </a:r>
            <a:r>
              <a:rPr b="1" lang="en" sz="1000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1050" y="4326525"/>
            <a:ext cx="471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tamaran"/>
                <a:ea typeface="Catamaran"/>
                <a:cs typeface="Catamaran"/>
                <a:sym typeface="Catamaran"/>
              </a:rPr>
              <a:t>Link for Tool-Kit spreadsheet:</a:t>
            </a:r>
            <a:endParaRPr b="1" sz="1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0" y="1658100"/>
            <a:ext cx="4758127" cy="25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>
            <p:ph type="ctrTitle"/>
          </p:nvPr>
        </p:nvSpPr>
        <p:spPr>
          <a:xfrm>
            <a:off x="1215675" y="1158625"/>
            <a:ext cx="6710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PROJECT REQUIREMENTS &amp; DESIGN USER INTERFACE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lt1"/>
              </a:solidFill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252" y="1658100"/>
            <a:ext cx="4011175" cy="295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/>
          <p:nvPr/>
        </p:nvSpPr>
        <p:spPr>
          <a:xfrm rot="5400000">
            <a:off x="3960225" y="-3960150"/>
            <a:ext cx="1221600" cy="91419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>
            <p:ph type="ctrTitle"/>
          </p:nvPr>
        </p:nvSpPr>
        <p:spPr>
          <a:xfrm>
            <a:off x="238875" y="221125"/>
            <a:ext cx="86643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06 </a:t>
            </a:r>
            <a:r>
              <a:rPr b="0" lang="en" sz="3900">
                <a:solidFill>
                  <a:schemeClr val="lt1"/>
                </a:solidFill>
              </a:rPr>
              <a:t>|</a:t>
            </a:r>
            <a:r>
              <a:rPr lang="en" sz="3900">
                <a:solidFill>
                  <a:schemeClr val="lt1"/>
                </a:solidFill>
              </a:rPr>
              <a:t> APP DEVELOPMENT TOOL-KIT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900" u="sng"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/>
          <p:nvPr/>
        </p:nvSpPr>
        <p:spPr>
          <a:xfrm rot="5400000">
            <a:off x="4429950" y="-3207300"/>
            <a:ext cx="284100" cy="9141900"/>
          </a:xfrm>
          <a:prstGeom prst="rect">
            <a:avLst/>
          </a:prstGeom>
          <a:solidFill>
            <a:srgbClr val="089AA0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1050" y="4650900"/>
            <a:ext cx="47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https://docs.google.com/spreadsheets/d/1AC4uODQuCjYJdXQMbvCZCrb-XGS6ODy7/edit?usp=sharing&amp;ouid=115856861494110766051&amp;rtpof=true&amp;sd=true</a:t>
            </a:r>
            <a:r>
              <a:rPr b="1" lang="en" sz="1000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1050" y="4326525"/>
            <a:ext cx="471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tamaran"/>
                <a:ea typeface="Catamaran"/>
                <a:cs typeface="Catamaran"/>
                <a:sym typeface="Catamaran"/>
              </a:rPr>
              <a:t>Link for Tool-Kit spreadsheet:</a:t>
            </a:r>
            <a:endParaRPr b="1" sz="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7" name="Google Shape;277;p38"/>
          <p:cNvSpPr txBox="1"/>
          <p:nvPr>
            <p:ph type="ctrTitle"/>
          </p:nvPr>
        </p:nvSpPr>
        <p:spPr>
          <a:xfrm>
            <a:off x="1215675" y="1158625"/>
            <a:ext cx="6710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EVENT HANDLERS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lt1"/>
              </a:solidFill>
            </a:endParaRPr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775" y="1587727"/>
            <a:ext cx="5478484" cy="30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/>
          <p:nvPr/>
        </p:nvSpPr>
        <p:spPr>
          <a:xfrm rot="5400000">
            <a:off x="3960225" y="-3960150"/>
            <a:ext cx="1221600" cy="91419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9"/>
          <p:cNvSpPr txBox="1"/>
          <p:nvPr>
            <p:ph type="ctrTitle"/>
          </p:nvPr>
        </p:nvSpPr>
        <p:spPr>
          <a:xfrm>
            <a:off x="238875" y="221125"/>
            <a:ext cx="86643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06 </a:t>
            </a:r>
            <a:r>
              <a:rPr b="0" lang="en" sz="3900">
                <a:solidFill>
                  <a:schemeClr val="lt1"/>
                </a:solidFill>
              </a:rPr>
              <a:t>|</a:t>
            </a:r>
            <a:r>
              <a:rPr lang="en" sz="3900">
                <a:solidFill>
                  <a:schemeClr val="lt1"/>
                </a:solidFill>
              </a:rPr>
              <a:t> APP DEVELOPMENT TOOL-KIT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900" u="sng">
              <a:solidFill>
                <a:schemeClr val="lt1"/>
              </a:solidFill>
            </a:endParaRPr>
          </a:p>
        </p:txBody>
      </p:sp>
      <p:sp>
        <p:nvSpPr>
          <p:cNvPr id="285" name="Google Shape;285;p39"/>
          <p:cNvSpPr/>
          <p:nvPr/>
        </p:nvSpPr>
        <p:spPr>
          <a:xfrm rot="5400000">
            <a:off x="4429950" y="-3207300"/>
            <a:ext cx="284100" cy="9141900"/>
          </a:xfrm>
          <a:prstGeom prst="rect">
            <a:avLst/>
          </a:prstGeom>
          <a:solidFill>
            <a:srgbClr val="089AA0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1050" y="4650900"/>
            <a:ext cx="47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https://docs.google.com/spreadsheets/d/1AC4uODQuCjYJdXQMbvCZCrb-XGS6ODy7/edit?usp=sharing&amp;ouid=115856861494110766051&amp;rtpof=true&amp;sd=true</a:t>
            </a:r>
            <a:r>
              <a:rPr b="1" lang="en" sz="1000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1050" y="4326525"/>
            <a:ext cx="471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tamaran"/>
                <a:ea typeface="Catamaran"/>
                <a:cs typeface="Catamaran"/>
                <a:sym typeface="Catamaran"/>
              </a:rPr>
              <a:t>Link for Tool-Kit spreadsheet:</a:t>
            </a:r>
            <a:endParaRPr b="1" sz="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8" name="Google Shape;288;p39"/>
          <p:cNvSpPr txBox="1"/>
          <p:nvPr>
            <p:ph type="ctrTitle"/>
          </p:nvPr>
        </p:nvSpPr>
        <p:spPr>
          <a:xfrm>
            <a:off x="1215675" y="1158625"/>
            <a:ext cx="6710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TEST PLAN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 u="sng">
              <a:solidFill>
                <a:schemeClr val="lt1"/>
              </a:solidFill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950" y="1678238"/>
            <a:ext cx="6576090" cy="25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/>
          <p:nvPr/>
        </p:nvSpPr>
        <p:spPr>
          <a:xfrm rot="-5400000">
            <a:off x="1894925" y="-179662"/>
            <a:ext cx="1057500" cy="3104100"/>
          </a:xfrm>
          <a:prstGeom prst="rect">
            <a:avLst/>
          </a:prstGeom>
          <a:solidFill>
            <a:srgbClr val="0C1A34">
              <a:alpha val="8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 txBox="1"/>
          <p:nvPr>
            <p:ph type="ctrTitle"/>
          </p:nvPr>
        </p:nvSpPr>
        <p:spPr>
          <a:xfrm>
            <a:off x="979625" y="1040213"/>
            <a:ext cx="2888100" cy="7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CONTACT ME!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96" name="Google Shape;296;p40"/>
          <p:cNvSpPr txBox="1"/>
          <p:nvPr>
            <p:ph idx="1" type="subTitle"/>
          </p:nvPr>
        </p:nvSpPr>
        <p:spPr>
          <a:xfrm>
            <a:off x="456425" y="2066175"/>
            <a:ext cx="39345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1A34"/>
                </a:solidFill>
              </a:rPr>
              <a:t>If you have any further queries or suggestions, please contact me via the following email:</a:t>
            </a:r>
            <a:endParaRPr sz="1900">
              <a:solidFill>
                <a:srgbClr val="0C1A3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C1A3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rgbClr val="0C1A3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ananya_adivi@outlook.com</a:t>
            </a:r>
            <a:r>
              <a:rPr lang="en" sz="1900">
                <a:solidFill>
                  <a:srgbClr val="0C1A34"/>
                </a:solidFill>
              </a:rPr>
              <a:t> </a:t>
            </a:r>
            <a:endParaRPr sz="1900">
              <a:solidFill>
                <a:srgbClr val="0C1A3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97" name="Google Shape;297;p40"/>
          <p:cNvSpPr/>
          <p:nvPr/>
        </p:nvSpPr>
        <p:spPr>
          <a:xfrm rot="-5400000">
            <a:off x="8079900" y="2036400"/>
            <a:ext cx="1057500" cy="1070700"/>
          </a:xfrm>
          <a:prstGeom prst="rect">
            <a:avLst/>
          </a:prstGeom>
          <a:solidFill>
            <a:srgbClr val="0C1A34">
              <a:alpha val="8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00" y="850050"/>
            <a:ext cx="3443400" cy="3443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40"/>
          <p:cNvSpPr txBox="1"/>
          <p:nvPr/>
        </p:nvSpPr>
        <p:spPr>
          <a:xfrm>
            <a:off x="2024675" y="287325"/>
            <a:ext cx="79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07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A34">
            <a:alpha val="87340"/>
          </a:srgbClr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idx="4294967295" type="ctrTitle"/>
          </p:nvPr>
        </p:nvSpPr>
        <p:spPr>
          <a:xfrm>
            <a:off x="874050" y="1960950"/>
            <a:ext cx="73959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 :)</a:t>
            </a:r>
            <a:endParaRPr b="1" sz="6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flipH="1" rot="-5400000">
            <a:off x="-780950" y="1826550"/>
            <a:ext cx="3480300" cy="1934700"/>
          </a:xfrm>
          <a:prstGeom prst="rect">
            <a:avLst/>
          </a:prstGeom>
          <a:solidFill>
            <a:srgbClr val="0C1A34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 flipH="1" rot="-5400000">
            <a:off x="6434400" y="1826550"/>
            <a:ext cx="3480300" cy="1934700"/>
          </a:xfrm>
          <a:prstGeom prst="rect">
            <a:avLst/>
          </a:prstGeom>
          <a:solidFill>
            <a:srgbClr val="0C1A34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/>
          <p:nvPr/>
        </p:nvSpPr>
        <p:spPr>
          <a:xfrm flipH="1" rot="-5400000">
            <a:off x="4138950" y="-4138950"/>
            <a:ext cx="864000" cy="9141900"/>
          </a:xfrm>
          <a:prstGeom prst="rect">
            <a:avLst/>
          </a:prstGeom>
          <a:solidFill>
            <a:srgbClr val="0C1A34">
              <a:alpha val="8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 flipH="1" rot="-5400000">
            <a:off x="4357000" y="358650"/>
            <a:ext cx="419700" cy="9150000"/>
          </a:xfrm>
          <a:prstGeom prst="rect">
            <a:avLst/>
          </a:prstGeom>
          <a:solidFill>
            <a:srgbClr val="0C1A34">
              <a:alpha val="8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4294967295" type="ctrTitle"/>
          </p:nvPr>
        </p:nvSpPr>
        <p:spPr>
          <a:xfrm>
            <a:off x="2590300" y="62400"/>
            <a:ext cx="40317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CONTENTS</a:t>
            </a:r>
            <a:endParaRPr sz="39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9" name="Google Shape;139;p25"/>
          <p:cNvSpPr txBox="1"/>
          <p:nvPr>
            <p:ph idx="4294967295" type="subTitle"/>
          </p:nvPr>
        </p:nvSpPr>
        <p:spPr>
          <a:xfrm>
            <a:off x="3297350" y="864000"/>
            <a:ext cx="3909900" cy="385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Acknowledgements</a:t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About Me</a:t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Internship </a:t>
            </a:r>
            <a:r>
              <a:rPr b="1" lang="en" sz="205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journey</a:t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About my App</a:t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How to Operate my Application</a:t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Tool-Kit Walkthrough</a:t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Contact Me</a:t>
            </a:r>
            <a:endParaRPr b="1" sz="21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5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40" name="Google Shape;140;p25"/>
          <p:cNvCxnSpPr/>
          <p:nvPr/>
        </p:nvCxnSpPr>
        <p:spPr>
          <a:xfrm>
            <a:off x="3133200" y="1065575"/>
            <a:ext cx="9300" cy="34566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5"/>
          <p:cNvSpPr txBox="1"/>
          <p:nvPr/>
        </p:nvSpPr>
        <p:spPr>
          <a:xfrm>
            <a:off x="2336675" y="1175600"/>
            <a:ext cx="741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1A34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1A34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1A34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1A34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1A34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05</a:t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1A34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06</a:t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1A34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07</a:t>
            </a:r>
            <a:endParaRPr sz="1900">
              <a:solidFill>
                <a:srgbClr val="0C1A34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0" l="13422" r="13429" t="0"/>
          <a:stretch/>
        </p:blipFill>
        <p:spPr>
          <a:xfrm>
            <a:off x="5381625" y="0"/>
            <a:ext cx="37623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type="title"/>
          </p:nvPr>
        </p:nvSpPr>
        <p:spPr>
          <a:xfrm>
            <a:off x="362100" y="653150"/>
            <a:ext cx="44577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ACKNOWLEDGEMENTS</a:t>
            </a: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0" y="1643250"/>
            <a:ext cx="362100" cy="19887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subTitle"/>
          </p:nvPr>
        </p:nvSpPr>
        <p:spPr>
          <a:xfrm>
            <a:off x="845625" y="1744100"/>
            <a:ext cx="34905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C1A34"/>
                </a:solidFill>
              </a:rPr>
              <a:t>First of all, I would just like to say that I am grateful to everyone who has helped me gain the opportunity to create this project and be able to </a:t>
            </a:r>
            <a:r>
              <a:rPr lang="en" sz="1600">
                <a:solidFill>
                  <a:srgbClr val="0C1A34"/>
                </a:solidFill>
              </a:rPr>
              <a:t>enhance</a:t>
            </a:r>
            <a:r>
              <a:rPr lang="en" sz="1600">
                <a:solidFill>
                  <a:srgbClr val="0C1A34"/>
                </a:solidFill>
              </a:rPr>
              <a:t> my own skills. Thank you to my parents, mentors, fellow peers (and YouTube videos) for helping me work towards achieving greater things. </a:t>
            </a:r>
            <a:endParaRPr sz="2100">
              <a:solidFill>
                <a:srgbClr val="0C1A3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 rot="-5400000">
            <a:off x="6344500" y="-287337"/>
            <a:ext cx="1057500" cy="3104100"/>
          </a:xfrm>
          <a:prstGeom prst="rect">
            <a:avLst/>
          </a:prstGeom>
          <a:solidFill>
            <a:srgbClr val="0C1A34">
              <a:alpha val="8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1503" l="0" r="0" t="1503"/>
          <a:stretch/>
        </p:blipFill>
        <p:spPr>
          <a:xfrm>
            <a:off x="730825" y="730525"/>
            <a:ext cx="3452624" cy="3682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type="ctrTitle"/>
          </p:nvPr>
        </p:nvSpPr>
        <p:spPr>
          <a:xfrm>
            <a:off x="5429200" y="932538"/>
            <a:ext cx="2888100" cy="7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 ME!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4906000" y="1793475"/>
            <a:ext cx="39345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Hello!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My name is Ananya Adivi and I’m 17 years old, and I’ currently in Year 12.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I’m from Hyderabad, India, but I’m brought up in Dubai, UAE.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 have a number of interests like Art and Reading, but Coding is something I put a lot of effort in learning.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opportunity has led me to learn various things about AI and how to implement it in creating applications, like the one I’ve focused on for this project.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9" name="Google Shape;159;p27"/>
          <p:cNvSpPr/>
          <p:nvPr/>
        </p:nvSpPr>
        <p:spPr>
          <a:xfrm rot="-5400000">
            <a:off x="6600" y="2036400"/>
            <a:ext cx="1057500" cy="1070700"/>
          </a:xfrm>
          <a:prstGeom prst="rect">
            <a:avLst/>
          </a:prstGeom>
          <a:solidFill>
            <a:srgbClr val="0C1A34">
              <a:alpha val="8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6506050" y="120375"/>
            <a:ext cx="73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 rot="-5400000">
            <a:off x="8079900" y="2036400"/>
            <a:ext cx="1057500" cy="1070700"/>
          </a:xfrm>
          <a:prstGeom prst="rect">
            <a:avLst/>
          </a:prstGeom>
          <a:solidFill>
            <a:srgbClr val="0C1A34">
              <a:alpha val="8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100" y="959388"/>
            <a:ext cx="3224700" cy="322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 rot="-5400000">
            <a:off x="2047925" y="-154075"/>
            <a:ext cx="1057500" cy="3104100"/>
          </a:xfrm>
          <a:prstGeom prst="rect">
            <a:avLst/>
          </a:prstGeom>
          <a:solidFill>
            <a:srgbClr val="0C1A34">
              <a:alpha val="8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 txBox="1"/>
          <p:nvPr>
            <p:ph type="ctrTitle"/>
          </p:nvPr>
        </p:nvSpPr>
        <p:spPr>
          <a:xfrm>
            <a:off x="1132625" y="1065800"/>
            <a:ext cx="2888100" cy="7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INTERNSHIP JOURNEY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916625" y="2099863"/>
            <a:ext cx="31041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lang="en" sz="1500"/>
              <a:t>internship</a:t>
            </a:r>
            <a:r>
              <a:rPr lang="en" sz="1500"/>
              <a:t> with Clevered has been very helpful in venturing deep into the world of AI.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I’ve learnt many things, from voice recognition to object detection. With the tools and aid provided in the mentor sessions, I was able to enquire and learn many things that led me to create my project.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0" name="Google Shape;170;p28"/>
          <p:cNvSpPr txBox="1"/>
          <p:nvPr/>
        </p:nvSpPr>
        <p:spPr>
          <a:xfrm>
            <a:off x="2161025" y="253638"/>
            <a:ext cx="61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03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5400000">
            <a:off x="1998250" y="-2015400"/>
            <a:ext cx="5149800" cy="9174300"/>
          </a:xfrm>
          <a:prstGeom prst="rect">
            <a:avLst/>
          </a:prstGeom>
          <a:solidFill>
            <a:srgbClr val="36455A">
              <a:alpha val="803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>
            <p:ph idx="4294967295" type="ctrTitle"/>
          </p:nvPr>
        </p:nvSpPr>
        <p:spPr>
          <a:xfrm>
            <a:off x="285250" y="96375"/>
            <a:ext cx="8631000" cy="12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04 </a:t>
            </a:r>
            <a:r>
              <a:rPr b="0" lang="en" sz="4600">
                <a:solidFill>
                  <a:schemeClr val="lt1"/>
                </a:solidFill>
              </a:rPr>
              <a:t>|</a:t>
            </a:r>
            <a:r>
              <a:rPr lang="en" sz="4600">
                <a:solidFill>
                  <a:schemeClr val="lt1"/>
                </a:solidFill>
              </a:rPr>
              <a:t> ABOUT MY APPLICATION</a:t>
            </a:r>
            <a:endParaRPr sz="4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7" name="Google Shape;177;p29"/>
          <p:cNvSpPr txBox="1"/>
          <p:nvPr>
            <p:ph idx="4294967295" type="ctrTitle"/>
          </p:nvPr>
        </p:nvSpPr>
        <p:spPr>
          <a:xfrm>
            <a:off x="460775" y="1685125"/>
            <a:ext cx="4031700" cy="26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chemeClr val="lt1"/>
                </a:solidFill>
              </a:rPr>
              <a:t>My app focuses on Face Mask Detection. I’ve used object detection as my subject to implement. Face Mask Detection caught my eye, as it was a necessary system during COVID-19. I was always intrigued to find out how the system was created, and this project portrays my interest in the subject. </a:t>
            </a:r>
            <a:endParaRPr b="0" sz="1700">
              <a:solidFill>
                <a:schemeClr val="lt1"/>
              </a:solidFill>
            </a:endParaRPr>
          </a:p>
        </p:txBody>
      </p:sp>
      <p:sp>
        <p:nvSpPr>
          <p:cNvPr id="178" name="Google Shape;178;p29"/>
          <p:cNvSpPr txBox="1"/>
          <p:nvPr>
            <p:ph idx="4294967295" type="ctrTitle"/>
          </p:nvPr>
        </p:nvSpPr>
        <p:spPr>
          <a:xfrm>
            <a:off x="4933650" y="1303150"/>
            <a:ext cx="3933300" cy="10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Main Menu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9" name="Google Shape;179;p29"/>
          <p:cNvSpPr txBox="1"/>
          <p:nvPr>
            <p:ph idx="4294967295" type="ctrTitle"/>
          </p:nvPr>
        </p:nvSpPr>
        <p:spPr>
          <a:xfrm>
            <a:off x="4884450" y="2158400"/>
            <a:ext cx="4031700" cy="26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chemeClr val="lt1"/>
                </a:solidFill>
              </a:rPr>
              <a:t>My app consists of two main parts:</a:t>
            </a:r>
            <a:endParaRPr b="0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b="0" lang="en" sz="1700">
                <a:solidFill>
                  <a:schemeClr val="lt1"/>
                </a:solidFill>
              </a:rPr>
              <a:t>Detecting if a person in an image is wearing a mask</a:t>
            </a:r>
            <a:endParaRPr b="0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b="0" lang="en" sz="1700">
                <a:solidFill>
                  <a:schemeClr val="lt1"/>
                </a:solidFill>
              </a:rPr>
              <a:t>Live face mask detection</a:t>
            </a:r>
            <a:endParaRPr b="0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chemeClr val="lt1"/>
                </a:solidFill>
              </a:rPr>
              <a:t>These two functions are important to my project as they showcase the main goal of the project. They are very </a:t>
            </a:r>
            <a:r>
              <a:rPr b="0" lang="en" sz="1700">
                <a:solidFill>
                  <a:schemeClr val="lt1"/>
                </a:solidFill>
              </a:rPr>
              <a:t>straightforward</a:t>
            </a:r>
            <a:r>
              <a:rPr b="0" lang="en" sz="1700">
                <a:solidFill>
                  <a:schemeClr val="lt1"/>
                </a:solidFill>
              </a:rPr>
              <a:t> and easy to use.</a:t>
            </a:r>
            <a:endParaRPr b="0" sz="1700">
              <a:solidFill>
                <a:schemeClr val="lt1"/>
              </a:solidFill>
            </a:endParaRPr>
          </a:p>
        </p:txBody>
      </p:sp>
      <p:cxnSp>
        <p:nvCxnSpPr>
          <p:cNvPr id="180" name="Google Shape;180;p29"/>
          <p:cNvCxnSpPr>
            <a:stCxn id="176" idx="2"/>
          </p:cNvCxnSpPr>
          <p:nvPr/>
        </p:nvCxnSpPr>
        <p:spPr>
          <a:xfrm>
            <a:off x="4600750" y="1359075"/>
            <a:ext cx="19800" cy="3392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10381" l="0" r="0" t="10373"/>
          <a:stretch/>
        </p:blipFill>
        <p:spPr>
          <a:xfrm>
            <a:off x="13806" y="-37575"/>
            <a:ext cx="91163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/>
          <p:nvPr/>
        </p:nvSpPr>
        <p:spPr>
          <a:xfrm rot="-5400000">
            <a:off x="1968113" y="-2052975"/>
            <a:ext cx="5149800" cy="9174300"/>
          </a:xfrm>
          <a:prstGeom prst="rect">
            <a:avLst/>
          </a:prstGeom>
          <a:solidFill>
            <a:srgbClr val="36455A">
              <a:alpha val="677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4294967295" type="ctrTitle"/>
          </p:nvPr>
        </p:nvSpPr>
        <p:spPr>
          <a:xfrm>
            <a:off x="476525" y="1005200"/>
            <a:ext cx="8133000" cy="12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HOW TO OPERATE MY APPLICATION</a:t>
            </a:r>
            <a:endParaRPr sz="46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2122475" y="2483775"/>
            <a:ext cx="4841100" cy="1439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89" name="Google Shape;189;p30"/>
          <p:cNvSpPr txBox="1"/>
          <p:nvPr>
            <p:ph idx="4294967295" type="ctrTitle"/>
          </p:nvPr>
        </p:nvSpPr>
        <p:spPr>
          <a:xfrm>
            <a:off x="2356324" y="2572125"/>
            <a:ext cx="4373400" cy="12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Function 1 - DETECT MASK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Function 2 - LIVE DETECTION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Demo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3072000" y="173725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05</a:t>
            </a:r>
            <a:r>
              <a:rPr b="1" lang="en" sz="41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5400000">
            <a:off x="-972325" y="972300"/>
            <a:ext cx="5154600" cy="32100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3732550" y="3377725"/>
            <a:ext cx="52353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This function takes the selected image and runs the code written to detect the mask</a:t>
            </a:r>
            <a:endParaRPr b="1" sz="130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7" name="Google Shape;197;p31"/>
          <p:cNvSpPr txBox="1"/>
          <p:nvPr>
            <p:ph type="ctrTitle"/>
          </p:nvPr>
        </p:nvSpPr>
        <p:spPr>
          <a:xfrm>
            <a:off x="301325" y="1156650"/>
            <a:ext cx="2607300" cy="21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FUNCTION 1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3000" u="sng">
                <a:solidFill>
                  <a:schemeClr val="lt1"/>
                </a:solidFill>
              </a:rPr>
              <a:t>DETECT MASK</a:t>
            </a:r>
            <a:endParaRPr b="0" i="1" sz="3000" u="sng">
              <a:solidFill>
                <a:schemeClr val="lt1"/>
              </a:solidFill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426" y="377947"/>
            <a:ext cx="4789550" cy="26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365200" y="1267350"/>
            <a:ext cx="1714500" cy="1384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00" name="Google Shape;200;p31"/>
          <p:cNvSpPr/>
          <p:nvPr/>
        </p:nvSpPr>
        <p:spPr>
          <a:xfrm rot="5400000">
            <a:off x="793075" y="2416800"/>
            <a:ext cx="5154600" cy="321000"/>
          </a:xfrm>
          <a:prstGeom prst="rect">
            <a:avLst/>
          </a:prstGeom>
          <a:solidFill>
            <a:srgbClr val="089AA0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/>
        </p:nvSpPr>
        <p:spPr>
          <a:xfrm rot="5400000">
            <a:off x="-972325" y="972300"/>
            <a:ext cx="5154600" cy="3210000"/>
          </a:xfrm>
          <a:prstGeom prst="rect">
            <a:avLst/>
          </a:prstGeom>
          <a:solidFill>
            <a:srgbClr val="0C1A34">
              <a:alpha val="7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3888400" y="3396050"/>
            <a:ext cx="4923600" cy="14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This function opens the web camera from the user’s device and detects whether the person is wearing a face mask or not.</a:t>
            </a:r>
            <a:endParaRPr b="1" sz="160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1A34"/>
                </a:solidFill>
                <a:latin typeface="Catamaran"/>
                <a:ea typeface="Catamaran"/>
                <a:cs typeface="Catamaran"/>
                <a:sym typeface="Catamaran"/>
              </a:rPr>
              <a:t>It is important to note that the code does not work properly if there is no proper lighting*</a:t>
            </a:r>
            <a:endParaRPr b="1" sz="1100">
              <a:solidFill>
                <a:srgbClr val="0C1A34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7" name="Google Shape;207;p32"/>
          <p:cNvSpPr txBox="1"/>
          <p:nvPr>
            <p:ph type="ctrTitle"/>
          </p:nvPr>
        </p:nvSpPr>
        <p:spPr>
          <a:xfrm>
            <a:off x="301325" y="1156650"/>
            <a:ext cx="2607300" cy="21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FUNCTION 2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3000" u="sng">
                <a:solidFill>
                  <a:schemeClr val="lt1"/>
                </a:solidFill>
              </a:rPr>
              <a:t>REAL TIME DETECTION</a:t>
            </a:r>
            <a:endParaRPr b="0" i="1" sz="3000" u="sng">
              <a:solidFill>
                <a:schemeClr val="lt1"/>
              </a:solidFill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400" y="411600"/>
            <a:ext cx="4565876" cy="255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/>
          <p:nvPr/>
        </p:nvSpPr>
        <p:spPr>
          <a:xfrm>
            <a:off x="6409775" y="1235975"/>
            <a:ext cx="1953000" cy="131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10" name="Google Shape;210;p32"/>
          <p:cNvSpPr/>
          <p:nvPr/>
        </p:nvSpPr>
        <p:spPr>
          <a:xfrm rot="5400000">
            <a:off x="793075" y="2416800"/>
            <a:ext cx="5154600" cy="321000"/>
          </a:xfrm>
          <a:prstGeom prst="rect">
            <a:avLst/>
          </a:prstGeom>
          <a:solidFill>
            <a:srgbClr val="089AA0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